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7" r:id="rId2"/>
    <p:sldId id="256" r:id="rId3"/>
    <p:sldId id="258" r:id="rId4"/>
    <p:sldId id="259" r:id="rId5"/>
    <p:sldId id="261" r:id="rId6"/>
    <p:sldId id="263" r:id="rId7"/>
    <p:sldId id="265" r:id="rId8"/>
    <p:sldId id="279" r:id="rId9"/>
    <p:sldId id="277" r:id="rId10"/>
    <p:sldId id="278" r:id="rId11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6291"/>
  </p:normalViewPr>
  <p:slideViewPr>
    <p:cSldViewPr snapToGrid="0" snapToObjects="1">
      <p:cViewPr varScale="1">
        <p:scale>
          <a:sx n="85" d="100"/>
          <a:sy n="85" d="100"/>
        </p:scale>
        <p:origin x="672" y="6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3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46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070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59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7740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79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57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2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0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9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4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84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8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9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4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15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773E-65CC-5C46-83B8-E269E737F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142" y="1340094"/>
            <a:ext cx="7766936" cy="1135987"/>
          </a:xfrm>
        </p:spPr>
        <p:txBody>
          <a:bodyPr/>
          <a:lstStyle/>
          <a:p>
            <a:r>
              <a:rPr lang="sk-SK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959DB6-8BE8-7B4D-9C00-05C8D5E42FD1}"/>
              </a:ext>
            </a:extLst>
          </p:cNvPr>
          <p:cNvSpPr/>
          <p:nvPr/>
        </p:nvSpPr>
        <p:spPr>
          <a:xfrm>
            <a:off x="430925" y="5672046"/>
            <a:ext cx="957492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ARTUR Bobovnický</a:t>
            </a:r>
            <a:r>
              <a:rPr lang="sk-SK" sz="1400" b="1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, VLADIMÍR BORZA, </a:t>
            </a: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 Renáta Magulová, Tomáš GreGOR  ET  TOmÁŠ GREGOR |</a:t>
            </a:r>
          </a:p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Košice, 18. MÁJ 2023 | ENERGOFUTURA 2023</a:t>
            </a:r>
            <a:endParaRPr lang="sk-SK" sz="1400" b="1" spc="5" dirty="0">
              <a:solidFill>
                <a:srgbClr val="003976"/>
              </a:solidFill>
              <a:latin typeface="Calibri" panose="020F0502020204030204" pitchFamily="34" charset="0"/>
              <a:ea typeface="Raleway"/>
              <a:cs typeface="Raleway"/>
              <a:sym typeface="Raleway"/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06FF42D-670C-8445-B341-ECEBF7672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0" y="6121400"/>
            <a:ext cx="3683000" cy="736600"/>
          </a:xfrm>
          <a:prstGeom prst="rect">
            <a:avLst/>
          </a:prstGeom>
        </p:spPr>
      </p:pic>
      <p:pic>
        <p:nvPicPr>
          <p:cNvPr id="7" name="Obrázok 1">
            <a:extLst>
              <a:ext uri="{FF2B5EF4-FFF2-40B4-BE49-F238E27FC236}">
                <a16:creationId xmlns:a16="http://schemas.microsoft.com/office/drawing/2014/main" id="{589DF36A-B839-634A-8469-1C2375C9C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92" y="316478"/>
            <a:ext cx="3129686" cy="1563111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2023241" y="2619343"/>
            <a:ext cx="6096000" cy="21998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COMMERCIAL USE OF THE RESULTS OF INDUSTRIAL RESEARCH AND EXPERIMENTAL DEVELOPMENT AND THEIR CONTRIBUTION TO ENVIRONMENTAL PROTECTION  </a:t>
            </a:r>
            <a:endParaRPr lang="sk-SK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sk-SK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sk-SK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FLOATING DRONE FOR CHECKING THE TIGHTNESS OF LAGOONS AND RESERVOIRS</a:t>
            </a:r>
            <a:endParaRPr lang="sk-S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07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241" y="2499129"/>
            <a:ext cx="6449879" cy="1046712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D959DB6-8BE8-7B4D-9C00-05C8D5E42FD1}"/>
              </a:ext>
            </a:extLst>
          </p:cNvPr>
          <p:cNvSpPr/>
          <p:nvPr/>
        </p:nvSpPr>
        <p:spPr>
          <a:xfrm>
            <a:off x="430925" y="5672046"/>
            <a:ext cx="957492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ARTUR Bobovnický</a:t>
            </a:r>
            <a:r>
              <a:rPr lang="sk-SK" sz="1400" b="1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, VLADIMÍR BORZA, </a:t>
            </a: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 Renáta Magulová, Tomáš GreGOR  ET  TOmÁŠ GREGOR  |</a:t>
            </a:r>
          </a:p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Košice, 18. MÁJ 2023 | ENERGOFUTURA 2023</a:t>
            </a:r>
            <a:endParaRPr lang="sk-SK" sz="1400" b="1" spc="5" dirty="0">
              <a:solidFill>
                <a:srgbClr val="003976"/>
              </a:solidFill>
              <a:latin typeface="Calibri" panose="020F0502020204030204" pitchFamily="34" charset="0"/>
              <a:ea typeface="Raleway"/>
              <a:cs typeface="Raleway"/>
              <a:sym typeface="Raleway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6FF42D-670C-8445-B341-ECEBF767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21400"/>
            <a:ext cx="36830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8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4">
            <a:extLst>
              <a:ext uri="{FF2B5EF4-FFF2-40B4-BE49-F238E27FC236}">
                <a16:creationId xmlns:a16="http://schemas.microsoft.com/office/drawing/2014/main" id="{543ED136-2D67-7841-AA97-B461B1E5F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3" y="875794"/>
            <a:ext cx="1623668" cy="1377128"/>
          </a:xfrm>
          <a:prstGeom prst="rect">
            <a:avLst/>
          </a:prstGeom>
        </p:spPr>
      </p:pic>
      <p:pic>
        <p:nvPicPr>
          <p:cNvPr id="14" name="Obrázok 6">
            <a:extLst>
              <a:ext uri="{FF2B5EF4-FFF2-40B4-BE49-F238E27FC236}">
                <a16:creationId xmlns:a16="http://schemas.microsoft.com/office/drawing/2014/main" id="{8C6D5776-5FC4-E840-B874-66408E37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06" y="2252922"/>
            <a:ext cx="2290882" cy="1496391"/>
          </a:xfrm>
          <a:prstGeom prst="rect">
            <a:avLst/>
          </a:prstGeom>
        </p:spPr>
      </p:pic>
      <p:sp>
        <p:nvSpPr>
          <p:cNvPr id="15" name="BlokTextu 5">
            <a:extLst>
              <a:ext uri="{FF2B5EF4-FFF2-40B4-BE49-F238E27FC236}">
                <a16:creationId xmlns:a16="http://schemas.microsoft.com/office/drawing/2014/main" id="{740DC585-B2A3-BB4C-A641-B0EDB407DDA7}"/>
              </a:ext>
            </a:extLst>
          </p:cNvPr>
          <p:cNvSpPr txBox="1"/>
          <p:nvPr/>
        </p:nvSpPr>
        <p:spPr>
          <a:xfrm>
            <a:off x="5153446" y="2915897"/>
            <a:ext cx="11751577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 rtl="0" latinLnBrk="1" hangingPunct="0"/>
            <a:r>
              <a:rPr lang="sk-SK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EXPECTATIONS:</a:t>
            </a:r>
          </a:p>
          <a:p>
            <a:pPr marL="685800" indent="-685800" algn="l" rtl="0" latinLnBrk="1" hangingPunct="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ready-to-market solutions</a:t>
            </a:r>
            <a:endParaRPr lang="sk-SK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685800" indent="-685800" algn="l" rtl="0" latinLnBrk="1" hangingPunct="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projects with strong market </a:t>
            </a:r>
            <a:r>
              <a:rPr lang="sk-SK" sz="12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sk-SK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potential for both countries</a:t>
            </a:r>
            <a:endParaRPr lang="sk-SK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Obdĺžnik 7">
            <a:extLst>
              <a:ext uri="{FF2B5EF4-FFF2-40B4-BE49-F238E27FC236}">
                <a16:creationId xmlns:a16="http://schemas.microsoft.com/office/drawing/2014/main" id="{4FEC1A04-E70F-4C45-BD1B-DE0FBB0ACCAC}"/>
              </a:ext>
            </a:extLst>
          </p:cNvPr>
          <p:cNvSpPr/>
          <p:nvPr/>
        </p:nvSpPr>
        <p:spPr>
          <a:xfrm>
            <a:off x="588646" y="4192879"/>
            <a:ext cx="8950697" cy="1154162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Eligible projects under this Call are 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joint projects of industrial research and experimental development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k-SK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sk-SK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sk-SK" sz="12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only for projects bringing 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measurable and interpretable results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leading to a new product, </a:t>
            </a:r>
            <a:endParaRPr lang="sk-SK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process or service, for example: semi operation, a certified technology, variety, patent, 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authorized software, utility model, industrial design and prototype functional sample. </a:t>
            </a:r>
            <a:endParaRPr lang="sk-SK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7" name="BlokTextu 3">
            <a:extLst>
              <a:ext uri="{FF2B5EF4-FFF2-40B4-BE49-F238E27FC236}">
                <a16:creationId xmlns:a16="http://schemas.microsoft.com/office/drawing/2014/main" id="{299C333E-44B7-6242-A9FB-03FCDA11BA79}"/>
              </a:ext>
            </a:extLst>
          </p:cNvPr>
          <p:cNvSpPr txBox="1"/>
          <p:nvPr/>
        </p:nvSpPr>
        <p:spPr>
          <a:xfrm>
            <a:off x="2381581" y="1121028"/>
            <a:ext cx="4225225" cy="69826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Helvetica Light"/>
              </a:rPr>
              <a:t>AIMS:</a:t>
            </a:r>
          </a:p>
          <a:p>
            <a:pPr marL="685800" indent="-685800" algn="l" rtl="0" latinLnBrk="1" hangingPunct="0"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developing innovative products</a:t>
            </a:r>
            <a:endParaRPr lang="sk-SK" sz="12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85800" indent="-685800" algn="l" rtl="0" latinLnBrk="1" hangingPunct="0"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applications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</a:rPr>
              <a:t>in all technological and application areas</a:t>
            </a:r>
            <a:endParaRPr kumimoji="0" lang="sk-SK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Helvetica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8A5C31-8B16-B847-BAF4-1DA060A8A83B}"/>
              </a:ext>
            </a:extLst>
          </p:cNvPr>
          <p:cNvSpPr/>
          <p:nvPr/>
        </p:nvSpPr>
        <p:spPr>
          <a:xfrm>
            <a:off x="1008993" y="243286"/>
            <a:ext cx="6274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b="1" dirty="0">
                <a:solidFill>
                  <a:srgbClr val="9EA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AND ELIGIBLE PROJECTS</a:t>
            </a:r>
            <a:endParaRPr lang="en-US" sz="2000" b="1" dirty="0">
              <a:solidFill>
                <a:srgbClr val="9EA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Content Placeholder 6">
            <a:extLst>
              <a:ext uri="{FF2B5EF4-FFF2-40B4-BE49-F238E27FC236}">
                <a16:creationId xmlns:a16="http://schemas.microsoft.com/office/drawing/2014/main" id="{B0A40854-6529-1C4A-86DF-C8B708141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6121400"/>
            <a:ext cx="3683000" cy="7366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AB4AB4A-7E31-484B-A6D3-48D405655858}"/>
              </a:ext>
            </a:extLst>
          </p:cNvPr>
          <p:cNvSpPr/>
          <p:nvPr/>
        </p:nvSpPr>
        <p:spPr>
          <a:xfrm>
            <a:off x="487593" y="6109389"/>
            <a:ext cx="7793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ARTUR </a:t>
            </a:r>
            <a:r>
              <a:rPr lang="sk-SK" sz="1400" b="1" cap="all" spc="5" dirty="0" err="1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Bobovnický</a:t>
            </a:r>
            <a:r>
              <a:rPr lang="sk-SK" sz="1400" b="1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, VLADIMÍR BORZA, </a:t>
            </a: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 Renáta Magulová, Tomáš GreGOR  ET  TOmÁŠ GREGOR  </a:t>
            </a:r>
          </a:p>
          <a:p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|Košice, 18. MÁJ 2023 | ENERGOFUTURA 2023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963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6597380B-167E-C34A-89CA-32CA08247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8" y="2352280"/>
            <a:ext cx="1338737" cy="1338737"/>
          </a:xfrm>
          <a:prstGeom prst="rect">
            <a:avLst/>
          </a:prstGeom>
        </p:spPr>
      </p:pic>
      <p:sp>
        <p:nvSpPr>
          <p:cNvPr id="6" name="BlokTextu 3">
            <a:extLst>
              <a:ext uri="{FF2B5EF4-FFF2-40B4-BE49-F238E27FC236}">
                <a16:creationId xmlns:a16="http://schemas.microsoft.com/office/drawing/2014/main" id="{8D528FC6-8847-3B47-A6E1-29BE638D103A}"/>
              </a:ext>
            </a:extLst>
          </p:cNvPr>
          <p:cNvSpPr txBox="1"/>
          <p:nvPr/>
        </p:nvSpPr>
        <p:spPr>
          <a:xfrm>
            <a:off x="1921525" y="2096651"/>
            <a:ext cx="7254005" cy="2914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The aid is granted for a maximum period of </a:t>
            </a:r>
            <a:r>
              <a:rPr lang="en-GB" b="1" dirty="0">
                <a:latin typeface="Calibri" panose="020F0502020204030204" pitchFamily="34" charset="0"/>
              </a:rPr>
              <a:t>24 months.</a:t>
            </a:r>
            <a:r>
              <a:rPr lang="en-GB" dirty="0">
                <a:latin typeface="Calibri" panose="020F0502020204030204" pitchFamily="34" charset="0"/>
              </a:rPr>
              <a:t> </a:t>
            </a:r>
            <a:endParaRPr lang="sk-SK" dirty="0">
              <a:latin typeface="Calibri" panose="020F0502020204030204" pitchFamily="34" charset="0"/>
            </a:endParaRPr>
          </a:p>
          <a:p>
            <a:endParaRPr lang="sk-SK" dirty="0"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The participants are required to have </a:t>
            </a:r>
            <a:r>
              <a:rPr lang="en-GB" b="1" dirty="0">
                <a:latin typeface="Calibri" panose="020F0502020204030204" pitchFamily="34" charset="0"/>
              </a:rPr>
              <a:t>preliminary signed </a:t>
            </a:r>
            <a:r>
              <a:rPr lang="sk-SK" b="1" dirty="0">
                <a:latin typeface="Calibri" panose="020F0502020204030204" pitchFamily="34" charset="0"/>
              </a:rPr>
              <a:t/>
            </a:r>
            <a:br>
              <a:rPr lang="sk-SK" b="1" dirty="0">
                <a:latin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</a:rPr>
              <a:t>a partnership agreement</a:t>
            </a:r>
            <a:r>
              <a:rPr lang="en-GB" dirty="0">
                <a:latin typeface="Calibri" panose="020F0502020204030204" pitchFamily="34" charset="0"/>
              </a:rPr>
              <a:t> on the commercialisation of the product, </a:t>
            </a:r>
            <a:endParaRPr lang="sk-SK" dirty="0">
              <a:latin typeface="Calibri" panose="020F0502020204030204" pitchFamily="34" charset="0"/>
            </a:endParaRPr>
          </a:p>
          <a:p>
            <a:r>
              <a:rPr lang="sk-SK" dirty="0">
                <a:latin typeface="Calibri" panose="020F0502020204030204" pitchFamily="34" charset="0"/>
              </a:rPr>
              <a:t>	     </a:t>
            </a:r>
            <a:r>
              <a:rPr lang="en-GB" dirty="0">
                <a:latin typeface="Calibri" panose="020F0502020204030204" pitchFamily="34" charset="0"/>
              </a:rPr>
              <a:t>process or service which should be developed by the joint</a:t>
            </a:r>
            <a:r>
              <a:rPr lang="sk-SK" dirty="0">
                <a:latin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</a:rPr>
              <a:t>project. </a:t>
            </a:r>
            <a:endParaRPr lang="sk-SK" dirty="0">
              <a:latin typeface="Calibri" panose="020F0502020204030204" pitchFamily="34" charset="0"/>
            </a:endParaRPr>
          </a:p>
          <a:p>
            <a:r>
              <a:rPr lang="en-GB" b="1" dirty="0">
                <a:latin typeface="Calibri" panose="020F0502020204030204" pitchFamily="34" charset="0"/>
              </a:rPr>
              <a:t> </a:t>
            </a:r>
            <a:endParaRPr lang="sk-SK" dirty="0"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Projects in the frame of this announcement </a:t>
            </a:r>
            <a:r>
              <a:rPr lang="sk-SK" dirty="0" err="1">
                <a:latin typeface="Calibri" panose="020F0502020204030204" pitchFamily="34" charset="0"/>
              </a:rPr>
              <a:t>was</a:t>
            </a:r>
            <a:r>
              <a:rPr lang="en-GB" dirty="0">
                <a:latin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</a:rPr>
              <a:t>financed </a:t>
            </a:r>
            <a:r>
              <a:rPr lang="sk-SK" b="1" dirty="0">
                <a:latin typeface="Calibri" panose="020F0502020204030204" pitchFamily="34" charset="0"/>
              </a:rPr>
              <a:t/>
            </a:r>
            <a:br>
              <a:rPr lang="sk-SK" b="1" dirty="0">
                <a:latin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</a:rPr>
              <a:t>by the respective national authorities in Slovakia &amp; Israel</a:t>
            </a:r>
            <a:r>
              <a:rPr lang="en-GB" dirty="0">
                <a:latin typeface="Calibri" panose="020F0502020204030204" pitchFamily="34" charset="0"/>
              </a:rPr>
              <a:t>, </a:t>
            </a:r>
            <a:r>
              <a:rPr lang="sk-SK" dirty="0">
                <a:latin typeface="Calibri" panose="020F0502020204030204" pitchFamily="34" charset="0"/>
              </a:rPr>
              <a:t/>
            </a:r>
            <a:br>
              <a:rPr lang="sk-SK" dirty="0">
                <a:latin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</a:rPr>
              <a:t>in accordance with the national laws, rules, regulations &amp; procedures </a:t>
            </a:r>
            <a:r>
              <a:rPr lang="sk-SK" dirty="0">
                <a:latin typeface="Calibri" panose="020F0502020204030204" pitchFamily="34" charset="0"/>
              </a:rPr>
              <a:t/>
            </a:r>
            <a:br>
              <a:rPr lang="sk-SK" dirty="0">
                <a:latin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</a:rPr>
              <a:t>in effect.</a:t>
            </a:r>
            <a:endParaRPr lang="sk-SK" dirty="0">
              <a:latin typeface="Calibri" panose="020F0502020204030204" pitchFamily="34" charset="0"/>
            </a:endParaRPr>
          </a:p>
        </p:txBody>
      </p:sp>
      <p:sp>
        <p:nvSpPr>
          <p:cNvPr id="7" name="Shape 16">
            <a:extLst>
              <a:ext uri="{FF2B5EF4-FFF2-40B4-BE49-F238E27FC236}">
                <a16:creationId xmlns:a16="http://schemas.microsoft.com/office/drawing/2014/main" id="{01E67F63-667C-8445-B50D-341124D3ABCB}"/>
              </a:ext>
            </a:extLst>
          </p:cNvPr>
          <p:cNvSpPr/>
          <p:nvPr/>
        </p:nvSpPr>
        <p:spPr>
          <a:xfrm>
            <a:off x="-7688023" y="-1744433"/>
            <a:ext cx="20634831" cy="328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71437" tIns="71437" rIns="71437" bIns="71437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GB" sz="1200" cap="all" dirty="0">
                <a:solidFill>
                  <a:srgbClr val="002060"/>
                </a:solidFill>
                <a:latin typeface="Calibri" panose="020F0502020204030204" pitchFamily="34" charset="0"/>
              </a:rPr>
              <a:t>Important notes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F88B38-9B6D-164A-8AE0-0EE31CFC6E1A}"/>
              </a:ext>
            </a:extLst>
          </p:cNvPr>
          <p:cNvSpPr/>
          <p:nvPr/>
        </p:nvSpPr>
        <p:spPr>
          <a:xfrm>
            <a:off x="1156139" y="64555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dirty="0">
                <a:solidFill>
                  <a:srgbClr val="9EA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NOTES</a:t>
            </a:r>
            <a:endParaRPr lang="en-US" b="1" dirty="0">
              <a:solidFill>
                <a:srgbClr val="9EA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FD99AC-C0B0-CB44-A3F8-522E039E884F}"/>
              </a:ext>
            </a:extLst>
          </p:cNvPr>
          <p:cNvSpPr txBox="1"/>
          <p:nvPr/>
        </p:nvSpPr>
        <p:spPr>
          <a:xfrm>
            <a:off x="1881352" y="-8723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pic>
        <p:nvPicPr>
          <p:cNvPr id="38" name="Content Placeholder 6">
            <a:extLst>
              <a:ext uri="{FF2B5EF4-FFF2-40B4-BE49-F238E27FC236}">
                <a16:creationId xmlns:a16="http://schemas.microsoft.com/office/drawing/2014/main" id="{B0A40854-6529-1C4A-86DF-C8B708141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21400"/>
            <a:ext cx="3683000" cy="736600"/>
          </a:xfrm>
          <a:prstGeom prst="rect">
            <a:avLst/>
          </a:prstGeom>
        </p:spPr>
      </p:pic>
      <p:sp>
        <p:nvSpPr>
          <p:cNvPr id="39" name="Rectangle 23">
            <a:extLst>
              <a:ext uri="{FF2B5EF4-FFF2-40B4-BE49-F238E27FC236}">
                <a16:creationId xmlns:a16="http://schemas.microsoft.com/office/drawing/2014/main" id="{5AB4AB4A-7E31-484B-A6D3-48D405655858}"/>
              </a:ext>
            </a:extLst>
          </p:cNvPr>
          <p:cNvSpPr/>
          <p:nvPr/>
        </p:nvSpPr>
        <p:spPr>
          <a:xfrm>
            <a:off x="430925" y="6121400"/>
            <a:ext cx="7793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ARTUR </a:t>
            </a:r>
            <a:r>
              <a:rPr lang="sk-SK" sz="1400" b="1" cap="all" spc="5" dirty="0" err="1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Bobovnický</a:t>
            </a:r>
            <a:r>
              <a:rPr lang="sk-SK" sz="1400" b="1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, VLADIMÍR BORZA, </a:t>
            </a: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 Renáta Magulová, Tomáš GreGOR  ET  TOmÁŠ GREGOR  </a:t>
            </a:r>
          </a:p>
          <a:p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|Košice, 18. MÁJ 2023 | ENERGOFUTURA 2023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35642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">
            <a:extLst>
              <a:ext uri="{FF2B5EF4-FFF2-40B4-BE49-F238E27FC236}">
                <a16:creationId xmlns:a16="http://schemas.microsoft.com/office/drawing/2014/main" id="{2E3D80EC-CEFA-434F-8AE3-8A58A8954C87}"/>
              </a:ext>
            </a:extLst>
          </p:cNvPr>
          <p:cNvSpPr/>
          <p:nvPr/>
        </p:nvSpPr>
        <p:spPr>
          <a:xfrm>
            <a:off x="979332" y="554600"/>
            <a:ext cx="20634831" cy="328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000" b="1" spc="36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endParaRPr lang="en-GB" sz="1200" cap="all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BlokTextu 6">
            <a:extLst>
              <a:ext uri="{FF2B5EF4-FFF2-40B4-BE49-F238E27FC236}">
                <a16:creationId xmlns:a16="http://schemas.microsoft.com/office/drawing/2014/main" id="{E349590B-6AE3-044F-8BF5-419F6AF80935}"/>
              </a:ext>
            </a:extLst>
          </p:cNvPr>
          <p:cNvSpPr txBox="1"/>
          <p:nvPr/>
        </p:nvSpPr>
        <p:spPr>
          <a:xfrm>
            <a:off x="2704344" y="3625759"/>
            <a:ext cx="16203252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rtl="0" latinLnBrk="1" hangingPunct="0"/>
            <a:r>
              <a:rPr lang="en-US" sz="1600" dirty="0">
                <a:latin typeface="Calibri" panose="020F0502020204030204" pitchFamily="34" charset="0"/>
              </a:rPr>
              <a:t>In </a:t>
            </a:r>
            <a:r>
              <a:rPr lang="en-US" sz="1600" b="1" dirty="0">
                <a:latin typeface="Calibri" panose="020F0502020204030204" pitchFamily="34" charset="0"/>
              </a:rPr>
              <a:t>Israel</a:t>
            </a:r>
            <a:r>
              <a:rPr lang="en-US" sz="1600" dirty="0">
                <a:latin typeface="Calibri" panose="020F0502020204030204" pitchFamily="34" charset="0"/>
              </a:rPr>
              <a:t>, every selected project can be financed by </a:t>
            </a:r>
            <a:r>
              <a:rPr lang="en-GB" sz="1600" dirty="0">
                <a:latin typeface="Calibri" panose="020F0502020204030204" pitchFamily="34" charset="0"/>
              </a:rPr>
              <a:t>Innovation Authority </a:t>
            </a:r>
            <a:r>
              <a:rPr lang="en-US" sz="1600" dirty="0">
                <a:latin typeface="Calibri" panose="020F0502020204030204" pitchFamily="34" charset="0"/>
              </a:rPr>
              <a:t>up </a:t>
            </a:r>
            <a:r>
              <a:rPr lang="sk-SK" sz="1600" dirty="0">
                <a:latin typeface="Calibri" panose="020F0502020204030204" pitchFamily="34" charset="0"/>
              </a:rPr>
              <a:t/>
            </a:r>
            <a:br>
              <a:rPr lang="sk-SK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to </a:t>
            </a:r>
            <a:r>
              <a:rPr lang="en-US" sz="1600" b="1" dirty="0">
                <a:latin typeface="Calibri" panose="020F0502020204030204" pitchFamily="34" charset="0"/>
              </a:rPr>
              <a:t>50%</a:t>
            </a:r>
            <a:r>
              <a:rPr lang="sk-SK" sz="1600" b="1" dirty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(+ regional incentives</a:t>
            </a:r>
            <a:r>
              <a:rPr lang="sk-SK" sz="1600" dirty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for companies located in “development zone”)</a:t>
            </a:r>
          </a:p>
          <a:p>
            <a:pPr rtl="0" latinLnBrk="1" hangingPunct="0"/>
            <a:r>
              <a:rPr lang="en-US" sz="1600" dirty="0">
                <a:latin typeface="Calibri" panose="020F0502020204030204" pitchFamily="34" charset="0"/>
              </a:rPr>
              <a:t>of the eligible R&amp;D costs.  </a:t>
            </a:r>
            <a:endParaRPr lang="sk-SK" sz="1600" dirty="0">
              <a:latin typeface="Calibri" panose="020F0502020204030204" pitchFamily="34" charset="0"/>
            </a:endParaRPr>
          </a:p>
        </p:txBody>
      </p:sp>
      <p:sp>
        <p:nvSpPr>
          <p:cNvPr id="7" name="BlokTextu 7">
            <a:extLst>
              <a:ext uri="{FF2B5EF4-FFF2-40B4-BE49-F238E27FC236}">
                <a16:creationId xmlns:a16="http://schemas.microsoft.com/office/drawing/2014/main" id="{509D1960-A073-2C44-83B5-877739E088BD}"/>
              </a:ext>
            </a:extLst>
          </p:cNvPr>
          <p:cNvSpPr txBox="1"/>
          <p:nvPr/>
        </p:nvSpPr>
        <p:spPr>
          <a:xfrm>
            <a:off x="2704344" y="1710268"/>
            <a:ext cx="16203252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rtl="0" latinLnBrk="1" hangingPunct="0"/>
            <a:r>
              <a:rPr lang="en-US" sz="1600" dirty="0">
                <a:latin typeface="Calibri" panose="020F0502020204030204" pitchFamily="34" charset="0"/>
              </a:rPr>
              <a:t>In </a:t>
            </a:r>
            <a:r>
              <a:rPr lang="en-US" sz="1600" b="1" dirty="0">
                <a:latin typeface="Calibri" panose="020F0502020204030204" pitchFamily="34" charset="0"/>
              </a:rPr>
              <a:t>Slovakia</a:t>
            </a:r>
            <a:r>
              <a:rPr lang="en-US" sz="1600" dirty="0">
                <a:latin typeface="Calibri" panose="020F0502020204030204" pitchFamily="34" charset="0"/>
              </a:rPr>
              <a:t>, the maximum amount of state aid per project is </a:t>
            </a:r>
            <a:r>
              <a:rPr lang="en-US" sz="1600" b="1" dirty="0">
                <a:latin typeface="Calibri" panose="020F0502020204030204" pitchFamily="34" charset="0"/>
              </a:rPr>
              <a:t>EUR </a:t>
            </a:r>
            <a:r>
              <a:rPr lang="sk-SK" sz="1600" b="1" dirty="0">
                <a:latin typeface="Calibri" panose="020F0502020204030204" pitchFamily="34" charset="0"/>
              </a:rPr>
              <a:t>300</a:t>
            </a:r>
            <a:r>
              <a:rPr lang="en-US" sz="1600" b="1" dirty="0">
                <a:latin typeface="Calibri" panose="020F0502020204030204" pitchFamily="34" charset="0"/>
              </a:rPr>
              <a:t> 000</a:t>
            </a:r>
            <a:r>
              <a:rPr lang="en-US" sz="1600" dirty="0">
                <a:latin typeface="Calibri" panose="020F0502020204030204" pitchFamily="34" charset="0"/>
              </a:rPr>
              <a:t>. </a:t>
            </a:r>
            <a:r>
              <a:rPr lang="sk-SK" sz="1600" dirty="0">
                <a:latin typeface="Calibri" panose="020F0502020204030204" pitchFamily="34" charset="0"/>
              </a:rPr>
              <a:t/>
            </a:r>
            <a:br>
              <a:rPr lang="sk-SK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The aid </a:t>
            </a:r>
            <a:r>
              <a:rPr lang="en-GB" sz="1600" dirty="0">
                <a:latin typeface="Calibri" panose="020F0502020204030204" pitchFamily="34" charset="0"/>
              </a:rPr>
              <a:t>input </a:t>
            </a:r>
            <a:r>
              <a:rPr lang="en-US" sz="1600" dirty="0">
                <a:latin typeface="Calibri" panose="020F0502020204030204" pitchFamily="34" charset="0"/>
              </a:rPr>
              <a:t>is </a:t>
            </a:r>
            <a:r>
              <a:rPr lang="en-US" sz="1600" b="1" dirty="0">
                <a:latin typeface="Calibri" panose="020F0502020204030204" pitchFamily="34" charset="0"/>
              </a:rPr>
              <a:t>50%</a:t>
            </a:r>
            <a:r>
              <a:rPr lang="en-US" sz="1600" dirty="0">
                <a:latin typeface="Calibri" panose="020F0502020204030204" pitchFamily="34" charset="0"/>
              </a:rPr>
              <a:t> of the eligible costs of the industrial research </a:t>
            </a:r>
            <a:r>
              <a:rPr lang="sk-SK" sz="1600" dirty="0">
                <a:latin typeface="Calibri" panose="020F0502020204030204" pitchFamily="34" charset="0"/>
              </a:rPr>
              <a:t/>
            </a:r>
            <a:br>
              <a:rPr lang="sk-SK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projects activities and </a:t>
            </a:r>
            <a:r>
              <a:rPr lang="en-US" sz="1600" b="1" dirty="0">
                <a:latin typeface="Calibri" panose="020F0502020204030204" pitchFamily="34" charset="0"/>
              </a:rPr>
              <a:t>25%</a:t>
            </a:r>
            <a:r>
              <a:rPr lang="en-US" sz="1600" dirty="0">
                <a:latin typeface="Calibri" panose="020F0502020204030204" pitchFamily="34" charset="0"/>
              </a:rPr>
              <a:t> of eligible costs of the experimental development.</a:t>
            </a:r>
            <a:endParaRPr lang="sk-SK" sz="1600" dirty="0">
              <a:latin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7F81590-977D-7045-A5D1-449C9FAA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52263" r="90528" b="38070"/>
          <a:stretch/>
        </p:blipFill>
        <p:spPr bwMode="auto">
          <a:xfrm>
            <a:off x="626530" y="1534962"/>
            <a:ext cx="1748809" cy="110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505A6EA-33E3-3F4D-94E4-1CEF38E17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8" t="25361" r="67062" b="63723"/>
          <a:stretch/>
        </p:blipFill>
        <p:spPr bwMode="auto">
          <a:xfrm>
            <a:off x="626529" y="3469578"/>
            <a:ext cx="1748809" cy="110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AF2F2E-BD0D-A642-81C3-522F3808931B}"/>
              </a:ext>
            </a:extLst>
          </p:cNvPr>
          <p:cNvSpPr/>
          <p:nvPr/>
        </p:nvSpPr>
        <p:spPr>
          <a:xfrm>
            <a:off x="1187670" y="2432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dirty="0">
                <a:solidFill>
                  <a:srgbClr val="9EA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AID INPUT FOR APPLICANTS</a:t>
            </a:r>
            <a:endParaRPr lang="en-US" b="1" dirty="0">
              <a:solidFill>
                <a:srgbClr val="9EA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D959DB6-8BE8-7B4D-9C00-05C8D5E42FD1}"/>
              </a:ext>
            </a:extLst>
          </p:cNvPr>
          <p:cNvSpPr/>
          <p:nvPr/>
        </p:nvSpPr>
        <p:spPr>
          <a:xfrm>
            <a:off x="430925" y="5672046"/>
            <a:ext cx="957492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ARTUR Bobovnický</a:t>
            </a:r>
            <a:r>
              <a:rPr lang="sk-SK" sz="1400" b="1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, VLADIMÍR BORZA, </a:t>
            </a: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 Renáta Magulová, Tomáš GreGOR  ET  TOmÁŠ GREGOR  |</a:t>
            </a:r>
          </a:p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Košice, 18. MÁJ 2023 | ENERGOFUTURA 2023</a:t>
            </a:r>
            <a:endParaRPr lang="sk-SK" sz="1400" b="1" spc="5" dirty="0">
              <a:solidFill>
                <a:srgbClr val="003976"/>
              </a:solidFill>
              <a:latin typeface="Calibri" panose="020F0502020204030204" pitchFamily="34" charset="0"/>
              <a:ea typeface="Raleway"/>
              <a:cs typeface="Raleway"/>
              <a:sym typeface="Raleway"/>
            </a:endParaRP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106FF42D-670C-8445-B341-ECEBF7672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6121400"/>
            <a:ext cx="36830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8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15">
            <a:extLst>
              <a:ext uri="{FF2B5EF4-FFF2-40B4-BE49-F238E27FC236}">
                <a16:creationId xmlns:a16="http://schemas.microsoft.com/office/drawing/2014/main" id="{84FAB0CC-FD98-D043-89BC-708B2202C458}"/>
              </a:ext>
            </a:extLst>
          </p:cNvPr>
          <p:cNvSpPr txBox="1"/>
          <p:nvPr/>
        </p:nvSpPr>
        <p:spPr>
          <a:xfrm>
            <a:off x="618624" y="814702"/>
            <a:ext cx="8948711" cy="1436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rtl="0" latinLnBrk="1" hangingPunct="0"/>
            <a:r>
              <a:rPr lang="sk-SK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DEKONTA Slovensko, spol. s r.o. – Aqwise</a:t>
            </a:r>
          </a:p>
          <a:p>
            <a:pPr rtl="0" latinLnBrk="1" hangingPunct="0"/>
            <a:r>
              <a:rPr lang="sk-SK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on a new integrated process for </a:t>
            </a:r>
            <a:r>
              <a:rPr lang="sk-SK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k-SK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cleaning of groundwater contaminated with </a:t>
            </a:r>
            <a:r>
              <a:rPr lang="sk-SK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k-SK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mixture of organic and inorganic substances </a:t>
            </a:r>
            <a:r>
              <a:rPr lang="sk-SK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k-SK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industrial origin</a:t>
            </a:r>
            <a:r>
              <a:rPr lang="sk-SK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lang="en-US" sz="12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Helvetica Light"/>
            </a:endParaRP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Helvetica Light"/>
              </a:rPr>
              <a:t>Environmental</a:t>
            </a:r>
            <a:r>
              <a:rPr kumimoji="0" lang="en-GB" sz="12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Helvetica Light"/>
              </a:rPr>
              <a:t> </a:t>
            </a:r>
            <a:r>
              <a:rPr kumimoji="0" lang="en-GB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Helvetica Light"/>
              </a:rPr>
              <a:t>Sector</a:t>
            </a:r>
          </a:p>
        </p:txBody>
      </p:sp>
      <p:pic>
        <p:nvPicPr>
          <p:cNvPr id="6" name="Obrázok 7">
            <a:extLst>
              <a:ext uri="{FF2B5EF4-FFF2-40B4-BE49-F238E27FC236}">
                <a16:creationId xmlns:a16="http://schemas.microsoft.com/office/drawing/2014/main" id="{721CA811-10C2-4648-AB6C-17BF0879F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33" y="1725444"/>
            <a:ext cx="1967953" cy="631136"/>
          </a:xfrm>
          <a:prstGeom prst="rect">
            <a:avLst/>
          </a:prstGeom>
        </p:spPr>
      </p:pic>
      <p:pic>
        <p:nvPicPr>
          <p:cNvPr id="7" name="Obrázok 9">
            <a:extLst>
              <a:ext uri="{FF2B5EF4-FFF2-40B4-BE49-F238E27FC236}">
                <a16:creationId xmlns:a16="http://schemas.microsoft.com/office/drawing/2014/main" id="{74D18478-F344-2246-9200-C11DBE44DC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19374"/>
          <a:stretch/>
        </p:blipFill>
        <p:spPr>
          <a:xfrm>
            <a:off x="4405593" y="794211"/>
            <a:ext cx="2187056" cy="804104"/>
          </a:xfrm>
          <a:prstGeom prst="rect">
            <a:avLst/>
          </a:prstGeom>
        </p:spPr>
      </p:pic>
      <p:sp>
        <p:nvSpPr>
          <p:cNvPr id="8" name="BlokTextu 4">
            <a:extLst>
              <a:ext uri="{FF2B5EF4-FFF2-40B4-BE49-F238E27FC236}">
                <a16:creationId xmlns:a16="http://schemas.microsoft.com/office/drawing/2014/main" id="{A4875CEE-E256-7348-87A3-40F6F4760C69}"/>
              </a:ext>
            </a:extLst>
          </p:cNvPr>
          <p:cNvSpPr txBox="1"/>
          <p:nvPr/>
        </p:nvSpPr>
        <p:spPr>
          <a:xfrm>
            <a:off x="4299314" y="2774722"/>
            <a:ext cx="4209686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latinLnBrk="1" hangingPunct="0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The aim of the proposed project was to create, through research activities, an innovative hybrid complex cleaning technology, </a:t>
            </a:r>
            <a:endParaRPr lang="sk-SK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atinLnBrk="1" hangingPunct="0"/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remediation of contaminated groundwater.</a:t>
            </a:r>
          </a:p>
        </p:txBody>
      </p:sp>
      <p:pic>
        <p:nvPicPr>
          <p:cNvPr id="11" name="Obrázok 11">
            <a:extLst>
              <a:ext uri="{FF2B5EF4-FFF2-40B4-BE49-F238E27FC236}">
                <a16:creationId xmlns:a16="http://schemas.microsoft.com/office/drawing/2014/main" id="{510E3069-4F00-EE46-BEAF-5FBA89DF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t="10855" r="21133" b="1174"/>
          <a:stretch/>
        </p:blipFill>
        <p:spPr>
          <a:xfrm>
            <a:off x="618624" y="2461527"/>
            <a:ext cx="1803070" cy="1928866"/>
          </a:xfrm>
          <a:prstGeom prst="rect">
            <a:avLst/>
          </a:prstGeom>
        </p:spPr>
      </p:pic>
      <p:pic>
        <p:nvPicPr>
          <p:cNvPr id="12" name="Obrázok 12">
            <a:extLst>
              <a:ext uri="{FF2B5EF4-FFF2-40B4-BE49-F238E27FC236}">
                <a16:creationId xmlns:a16="http://schemas.microsoft.com/office/drawing/2014/main" id="{89A761B0-AB06-C547-B346-5962664243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15412"/>
          <a:stretch/>
        </p:blipFill>
        <p:spPr>
          <a:xfrm>
            <a:off x="2320094" y="1931988"/>
            <a:ext cx="1848178" cy="19171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0F2366-8F39-094C-B706-C07A05A93ABB}"/>
              </a:ext>
            </a:extLst>
          </p:cNvPr>
          <p:cNvSpPr/>
          <p:nvPr/>
        </p:nvSpPr>
        <p:spPr>
          <a:xfrm>
            <a:off x="995681" y="347231"/>
            <a:ext cx="613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9EA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APPROVED PROJECTS – ZERRO WASTE TECHNOLOGY</a:t>
            </a:r>
            <a:endParaRPr lang="en-US" b="1" dirty="0">
              <a:solidFill>
                <a:srgbClr val="9EA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D959DB6-8BE8-7B4D-9C00-05C8D5E42FD1}"/>
              </a:ext>
            </a:extLst>
          </p:cNvPr>
          <p:cNvSpPr/>
          <p:nvPr/>
        </p:nvSpPr>
        <p:spPr>
          <a:xfrm>
            <a:off x="430925" y="5672046"/>
            <a:ext cx="957492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ARTUR Bobovnický</a:t>
            </a:r>
            <a:r>
              <a:rPr lang="sk-SK" sz="1400" b="1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, VLADIMÍR BORZA, </a:t>
            </a: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 Renáta Magulová, Tomáš GreGOR  ET  TOmÁŠ GREGOR  |</a:t>
            </a:r>
          </a:p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Košice, 18. MÁJ 2023 | ENERGOFUTURA 2023</a:t>
            </a:r>
            <a:endParaRPr lang="sk-SK" sz="1400" b="1" spc="5" dirty="0">
              <a:solidFill>
                <a:srgbClr val="003976"/>
              </a:solidFill>
              <a:latin typeface="Calibri" panose="020F0502020204030204" pitchFamily="34" charset="0"/>
              <a:ea typeface="Raleway"/>
              <a:cs typeface="Raleway"/>
              <a:sym typeface="Raleway"/>
            </a:endParaRPr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106FF42D-670C-8445-B341-ECEBF7672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0" y="6121400"/>
            <a:ext cx="3683000" cy="736600"/>
          </a:xfrm>
          <a:prstGeom prst="rect">
            <a:avLst/>
          </a:prstGeom>
        </p:spPr>
      </p:pic>
      <p:sp>
        <p:nvSpPr>
          <p:cNvPr id="23" name="Zástupný objekt pre text 2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110479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Proven low-cost, sustainable "zero waste" technology</a:t>
            </a:r>
          </a:p>
          <a:p>
            <a:pPr marL="285750" lvl="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Intellectual property law - approved utility model</a:t>
            </a:r>
          </a:p>
          <a:p>
            <a:pPr marL="285750" lvl="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Acquired original know-how in the field of groundwater treatment with inorganic and organic pollution</a:t>
            </a:r>
          </a:p>
          <a:p>
            <a:pPr marL="285750" lvl="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contribution of new knowledge to the problem of pilot locality of environmental burden - landfill of CHZJD company  in Bratislava -</a:t>
            </a:r>
            <a:r>
              <a:rPr lang="en-US" sz="1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Vrakuna</a:t>
            </a:r>
            <a:endParaRPr lang="en-US" sz="12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8036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 pole 2">
            <a:extLst>
              <a:ext uri="{FF2B5EF4-FFF2-40B4-BE49-F238E27FC236}">
                <a16:creationId xmlns:a16="http://schemas.microsoft.com/office/drawing/2014/main" id="{389C4B7E-6063-8347-88B6-0F1166E39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170" y="830642"/>
            <a:ext cx="5010833" cy="15738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ot="0" vert="horz" wrap="square" lIns="91440" tIns="45720" rIns="91440" bIns="45720" anchor="t" anchorCtr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GB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Goal:</a:t>
            </a:r>
          </a:p>
          <a:p>
            <a:pPr marL="0" indent="0" algn="just">
              <a:buNone/>
            </a:pP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Research &amp; Develop a device that will enable to detect leaks in lagoons with fluids in geomembrane insulation</a:t>
            </a:r>
          </a:p>
          <a:p>
            <a:r>
              <a:rPr lang="en-GB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Reason:</a:t>
            </a:r>
            <a:endParaRPr lang="en-GB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 the world and in Israel, there are many tanks and lagoons for toxic waste where leakage has occurred and has created and environmental contamination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k-SK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Obrázok 12">
            <a:extLst>
              <a:ext uri="{FF2B5EF4-FFF2-40B4-BE49-F238E27FC236}">
                <a16:creationId xmlns:a16="http://schemas.microsoft.com/office/drawing/2014/main" id="{A7B15DE3-A349-ED4F-8BA7-EF68C7362F46}"/>
              </a:ext>
            </a:extLst>
          </p:cNvPr>
          <p:cNvPicPr/>
          <p:nvPr/>
        </p:nvPicPr>
        <p:blipFill rotWithShape="1">
          <a:blip r:embed="rId2" cstate="print"/>
          <a:srcRect l="12103" t="25517" r="8922" b="10320"/>
          <a:stretch/>
        </p:blipFill>
        <p:spPr bwMode="auto">
          <a:xfrm>
            <a:off x="933618" y="1989348"/>
            <a:ext cx="2012501" cy="2014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BlokTextu 15">
            <a:extLst>
              <a:ext uri="{FF2B5EF4-FFF2-40B4-BE49-F238E27FC236}">
                <a16:creationId xmlns:a16="http://schemas.microsoft.com/office/drawing/2014/main" id="{8B51F033-E6D7-EF47-97B2-510FDCBC147E}"/>
              </a:ext>
            </a:extLst>
          </p:cNvPr>
          <p:cNvSpPr txBox="1"/>
          <p:nvPr/>
        </p:nvSpPr>
        <p:spPr>
          <a:xfrm>
            <a:off x="887774" y="719236"/>
            <a:ext cx="5664420" cy="1436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 rtl="0" latinLnBrk="1" hangingPunct="0"/>
            <a:endParaRPr lang="sk-SK" sz="12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latinLnBrk="1" hangingPunct="0"/>
            <a:endParaRPr lang="sk-SK" sz="12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latinLnBrk="1" hangingPunct="0"/>
            <a:endParaRPr lang="sk-SK" sz="12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latinLnBrk="1" hangingPunct="0"/>
            <a:endParaRPr lang="sk-SK" sz="12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latinLnBrk="1" hangingPunct="0"/>
            <a:r>
              <a:rPr lang="sk-SK" sz="1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1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Autonomous Automatic Floating Isolation </a:t>
            </a:r>
          </a:p>
          <a:p>
            <a:pPr algn="l" rtl="0" latinLnBrk="1" hangingPunct="0"/>
            <a:r>
              <a:rPr lang="sk-SK" sz="1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Device“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Helvetica Light"/>
            </a:endParaRPr>
          </a:p>
        </p:txBody>
      </p:sp>
      <p:sp>
        <p:nvSpPr>
          <p:cNvPr id="9" name="BlokTextu 4">
            <a:extLst>
              <a:ext uri="{FF2B5EF4-FFF2-40B4-BE49-F238E27FC236}">
                <a16:creationId xmlns:a16="http://schemas.microsoft.com/office/drawing/2014/main" id="{E1BC6E63-7F79-554B-9596-A608EC1AF5C3}"/>
              </a:ext>
            </a:extLst>
          </p:cNvPr>
          <p:cNvSpPr txBox="1"/>
          <p:nvPr/>
        </p:nvSpPr>
        <p:spPr>
          <a:xfrm>
            <a:off x="213824" y="4050833"/>
            <a:ext cx="2458732" cy="328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just" rtl="0" latinLnBrk="1" hangingPunct="0"/>
            <a:r>
              <a:rPr lang="en-GB" sz="1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Field: Environmental protection</a:t>
            </a:r>
          </a:p>
        </p:txBody>
      </p:sp>
      <p:sp>
        <p:nvSpPr>
          <p:cNvPr id="10" name="Textové pole 2">
            <a:extLst>
              <a:ext uri="{FF2B5EF4-FFF2-40B4-BE49-F238E27FC236}">
                <a16:creationId xmlns:a16="http://schemas.microsoft.com/office/drawing/2014/main" id="{3ACD5A83-6FD2-3E46-BC91-B8CA508B2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14" y="4472814"/>
            <a:ext cx="5099297" cy="68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ot="0" vert="horz" wrap="square" lIns="91440" tIns="45720" rIns="91440" bIns="45720" anchor="t" anchorCtr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Until now, the only possibility of monitoring the tightness was the measurement by a technician directly in the toxic lagoon, which was time-consuming and technically very demanding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k-SK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D36B03-A6FB-A446-9784-9A07CDCA3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61" y="2244749"/>
            <a:ext cx="2859064" cy="1372047"/>
          </a:xfrm>
          <a:prstGeom prst="rect">
            <a:avLst/>
          </a:prstGeom>
          <a:effectLst>
            <a:outerShdw blurRad="387350" dist="114300" dir="2700000" sx="103000" sy="103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2" name="Obrázok 2">
            <a:extLst>
              <a:ext uri="{FF2B5EF4-FFF2-40B4-BE49-F238E27FC236}">
                <a16:creationId xmlns:a16="http://schemas.microsoft.com/office/drawing/2014/main" id="{82B7CB00-2C15-6844-804C-430CE86D515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4939" y="3972863"/>
            <a:ext cx="2859064" cy="1474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91365E-6F3F-8642-B110-87F9EE51191A}"/>
              </a:ext>
            </a:extLst>
          </p:cNvPr>
          <p:cNvSpPr/>
          <p:nvPr/>
        </p:nvSpPr>
        <p:spPr>
          <a:xfrm>
            <a:off x="933618" y="248232"/>
            <a:ext cx="8126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rgbClr val="9EA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FLOATING DRONE FOR CHECKING THE TIGHTNESS OF LAGOON AND RESERVOIRS </a:t>
            </a:r>
            <a:endParaRPr lang="en-US" b="1" dirty="0">
              <a:solidFill>
                <a:srgbClr val="9EA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F65EB-9ABD-0F4E-9D47-FF75C07F7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74" y="654422"/>
            <a:ext cx="2045745" cy="852123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BD959DB6-8BE8-7B4D-9C00-05C8D5E42FD1}"/>
              </a:ext>
            </a:extLst>
          </p:cNvPr>
          <p:cNvSpPr/>
          <p:nvPr/>
        </p:nvSpPr>
        <p:spPr>
          <a:xfrm>
            <a:off x="430925" y="5672046"/>
            <a:ext cx="957492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ARTUR Bobovnický</a:t>
            </a:r>
            <a:r>
              <a:rPr lang="sk-SK" sz="1400" b="1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, VLADIMÍR BORZA, </a:t>
            </a: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 Renáta Magulová, Tomáš GreGOR  ET  TOmÁŠ GREGOR  |</a:t>
            </a:r>
          </a:p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Košice, 18. MÁJ 2023 | ENERGOFUTURA 2023</a:t>
            </a:r>
            <a:endParaRPr lang="sk-SK" sz="1400" b="1" spc="5" dirty="0">
              <a:solidFill>
                <a:srgbClr val="003976"/>
              </a:solidFill>
              <a:latin typeface="Calibri" panose="020F0502020204030204" pitchFamily="34" charset="0"/>
              <a:ea typeface="Raleway"/>
              <a:cs typeface="Raleway"/>
              <a:sym typeface="Raleway"/>
            </a:endParaRP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106FF42D-670C-8445-B341-ECEBF7672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0" y="6121400"/>
            <a:ext cx="3683000" cy="736600"/>
          </a:xfrm>
          <a:prstGeom prst="rect">
            <a:avLst/>
          </a:prstGeom>
        </p:spPr>
      </p:pic>
      <p:pic>
        <p:nvPicPr>
          <p:cNvPr id="14" name="Obrázok 13" descr="C:\Users\Stella\Downloads\IMG_095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35" y="2244749"/>
            <a:ext cx="2664663" cy="1762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531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 pole 2">
            <a:extLst>
              <a:ext uri="{FF2B5EF4-FFF2-40B4-BE49-F238E27FC236}">
                <a16:creationId xmlns:a16="http://schemas.microsoft.com/office/drawing/2014/main" id="{DC5F8433-EEA0-8841-BDB1-E890B0BFF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87" y="4104404"/>
            <a:ext cx="9293523" cy="121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ot="0" vert="horz" wrap="square" lIns="91440" tIns="45720" rIns="91440" bIns="45720" anchor="t" anchorCtr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prototype is a programmable device capable of independently performing monitoring measurements in toxic waste lagoons. At the same time, the data is processed and evaluated.</a:t>
            </a:r>
            <a:r>
              <a:rPr lang="sk-S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addition to a real and working prototype, the results of the project were submitted to the Office of Industrial Property in the form of a utility model.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21AADD-F43B-6440-8AB1-201AAFFCD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146" y="1666573"/>
            <a:ext cx="2898727" cy="217404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D959DB6-8BE8-7B4D-9C00-05C8D5E42FD1}"/>
              </a:ext>
            </a:extLst>
          </p:cNvPr>
          <p:cNvSpPr/>
          <p:nvPr/>
        </p:nvSpPr>
        <p:spPr>
          <a:xfrm>
            <a:off x="430925" y="5672046"/>
            <a:ext cx="957492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ARTUR Bobovnický</a:t>
            </a:r>
            <a:r>
              <a:rPr lang="sk-SK" sz="1400" b="1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, VLADIMÍR BORZA, </a:t>
            </a: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 Renáta Magulová, Tomáš GreGOR  ET  TOmÁŠ GREGOR  |</a:t>
            </a:r>
          </a:p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Košice, 18. MÁJ 2023 | ENERGOFUTURA 2023</a:t>
            </a:r>
            <a:endParaRPr lang="sk-SK" sz="1400" b="1" spc="5" dirty="0">
              <a:solidFill>
                <a:srgbClr val="003976"/>
              </a:solidFill>
              <a:latin typeface="Calibri" panose="020F0502020204030204" pitchFamily="34" charset="0"/>
              <a:ea typeface="Raleway"/>
              <a:cs typeface="Raleway"/>
              <a:sym typeface="Raleway"/>
            </a:endParaRP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106FF42D-670C-8445-B341-ECEBF767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21400"/>
            <a:ext cx="3683000" cy="73660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1ABF65EB-9ABD-0F4E-9D47-FF75C07F7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255" y="191502"/>
            <a:ext cx="2045745" cy="852123"/>
          </a:xfrm>
          <a:prstGeom prst="rect">
            <a:avLst/>
          </a:prstGeom>
        </p:spPr>
      </p:pic>
      <p:pic>
        <p:nvPicPr>
          <p:cNvPr id="3" name="Picture 2" descr="A picture containing floor&#10;&#10;Description automatically generated">
            <a:extLst>
              <a:ext uri="{FF2B5EF4-FFF2-40B4-BE49-F238E27FC236}">
                <a16:creationId xmlns:a16="http://schemas.microsoft.com/office/drawing/2014/main" id="{0613920F-DB13-A190-3AB1-DF1AE5B1F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576" y="252221"/>
            <a:ext cx="4810424" cy="360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5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17631" cy="1320800"/>
          </a:xfrm>
        </p:spPr>
        <p:txBody>
          <a:bodyPr>
            <a:normAutofit/>
          </a:bodyPr>
          <a:lstStyle/>
          <a:p>
            <a:pPr latinLnBrk="1" hangingPunct="0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Autonomous Automatic Floating Isolation</a:t>
            </a:r>
            <a:r>
              <a:rPr lang="sk-SK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Device - was subsequently technically improved and used to monitor lagoon tightness not only in Slovakia and Israel, but also in countries such as in</a:t>
            </a:r>
            <a:r>
              <a:rPr lang="sk-SK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sk-SK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Czech Republic, Poland, Jordan and others.</a:t>
            </a:r>
            <a:endParaRPr lang="sk-SK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1ABF65EB-9ABD-0F4E-9D47-FF75C07F7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255" y="191502"/>
            <a:ext cx="2045745" cy="852123"/>
          </a:xfrm>
          <a:prstGeom prst="rect">
            <a:avLst/>
          </a:prstGeom>
        </p:spPr>
      </p:pic>
      <p:pic>
        <p:nvPicPr>
          <p:cNvPr id="21506" name="Picture 2" descr="C:\Users\Stella\Documents\AQUAFOL\Bitkoin\Lod\obr - Las Vegas\lagoon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55010" y="1564324"/>
            <a:ext cx="3967642" cy="3655375"/>
          </a:xfrm>
          <a:prstGeom prst="rect">
            <a:avLst/>
          </a:prstGeom>
          <a:noFill/>
        </p:spPr>
      </p:pic>
      <p:pic>
        <p:nvPicPr>
          <p:cNvPr id="21507" name="Picture 3" descr="C:\Users\Stella\Documents\AQUAFOL\Bitkoin\Lod\obr - Las Vegas\elis_lagoon_DL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2600" y="1282700"/>
            <a:ext cx="2462365" cy="4478874"/>
          </a:xfrm>
          <a:prstGeom prst="rect">
            <a:avLst/>
          </a:prstGeom>
          <a:noFill/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6FF42D-670C-8445-B341-ECEBF7672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0" y="6121400"/>
            <a:ext cx="3683000" cy="7366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D959DB6-8BE8-7B4D-9C00-05C8D5E42FD1}"/>
              </a:ext>
            </a:extLst>
          </p:cNvPr>
          <p:cNvSpPr/>
          <p:nvPr/>
        </p:nvSpPr>
        <p:spPr>
          <a:xfrm>
            <a:off x="430925" y="6121400"/>
            <a:ext cx="957492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ARTUR Bobovnický</a:t>
            </a:r>
            <a:r>
              <a:rPr lang="sk-SK" sz="1400" b="1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, VLADIMÍR BORZA, </a:t>
            </a: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 Renáta Magulová, Tomáš GreGOR  ET  TOmÁŠ GREGOR  |</a:t>
            </a:r>
          </a:p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Košice, 18. MÁJ 2023 | ENERGOFUTURA 2023</a:t>
            </a:r>
            <a:endParaRPr lang="sk-SK" sz="1400" b="1" spc="5" dirty="0">
              <a:solidFill>
                <a:srgbClr val="003976"/>
              </a:solidFill>
              <a:latin typeface="Calibri" panose="020F0502020204030204" pitchFamily="34" charset="0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1965434" y="1056684"/>
            <a:ext cx="7178566" cy="321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5684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Benefits and importance of cooperation for innovative companies of both countries</a:t>
            </a:r>
            <a:endParaRPr lang="sk-SK" sz="2400" dirty="0">
              <a:solidFill>
                <a:srgbClr val="56842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5684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k-SK" sz="1400" dirty="0">
              <a:solidFill>
                <a:srgbClr val="56842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of new innovative products /technologies or solutions</a:t>
            </a:r>
            <a:endParaRPr lang="sk-SK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Covering current environmental issues /environmental protection</a:t>
            </a:r>
            <a:endParaRPr lang="sk-SK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Interregional overlap</a:t>
            </a:r>
            <a:endParaRPr lang="sk-SK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Networking with potential investors and business partners</a:t>
            </a:r>
            <a:endParaRPr lang="sk-SK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 to world markets</a:t>
            </a:r>
            <a:endParaRPr lang="sk-SK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D959DB6-8BE8-7B4D-9C00-05C8D5E42FD1}"/>
              </a:ext>
            </a:extLst>
          </p:cNvPr>
          <p:cNvSpPr/>
          <p:nvPr/>
        </p:nvSpPr>
        <p:spPr>
          <a:xfrm>
            <a:off x="430925" y="5672046"/>
            <a:ext cx="957492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ARTUR Bobovnický</a:t>
            </a:r>
            <a:r>
              <a:rPr lang="sk-SK" sz="1400" b="1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, VLADIMÍR BORZA, </a:t>
            </a: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 Renáta Magulová, Tomáš GreGOR  ET  TOmÁŠ GREGOR  |</a:t>
            </a:r>
          </a:p>
          <a:p>
            <a:pPr marR="669290" lvl="0">
              <a:lnSpc>
                <a:spcPct val="120000"/>
              </a:lnSpc>
              <a:defRPr sz="1800"/>
            </a:pPr>
            <a:r>
              <a:rPr lang="sk-SK" sz="1400" b="1" cap="all" spc="5" dirty="0">
                <a:solidFill>
                  <a:srgbClr val="003976"/>
                </a:solidFill>
                <a:latin typeface="Calibri" panose="020F0502020204030204" pitchFamily="34" charset="0"/>
                <a:ea typeface="Raleway"/>
                <a:cs typeface="Raleway"/>
                <a:sym typeface="Raleway"/>
              </a:rPr>
              <a:t>Košice, 18. MÁJ 2023 | ENERGOFUTURA 2023</a:t>
            </a:r>
            <a:endParaRPr lang="sk-SK" sz="1400" b="1" spc="5" dirty="0">
              <a:solidFill>
                <a:srgbClr val="003976"/>
              </a:solidFill>
              <a:latin typeface="Calibri" panose="020F0502020204030204" pitchFamily="34" charset="0"/>
              <a:ea typeface="Raleway"/>
              <a:cs typeface="Raleway"/>
              <a:sym typeface="Raleway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6FF42D-670C-8445-B341-ECEBF7672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0" y="6121400"/>
            <a:ext cx="36830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55513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</TotalTime>
  <Words>905</Words>
  <Application>Microsoft Office PowerPoint</Application>
  <PresentationFormat>Širokouhlá</PresentationFormat>
  <Paragraphs>82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9" baseType="lpstr">
      <vt:lpstr>Arial</vt:lpstr>
      <vt:lpstr>Calibri</vt:lpstr>
      <vt:lpstr>Helvetica Light</vt:lpstr>
      <vt:lpstr>Raleway</vt:lpstr>
      <vt:lpstr>Times New Roman</vt:lpstr>
      <vt:lpstr>Trebuchet MS</vt:lpstr>
      <vt:lpstr>Wingdings</vt:lpstr>
      <vt:lpstr>Wingdings 3</vt:lpstr>
      <vt:lpstr>Fazeta</vt:lpstr>
      <vt:lpstr>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Autonomous Automatic Floating Isolation Monitoring Device - was subsequently technically improved and used to monitor lagoon tightness not only in Slovakia and Israel, but also in countries such as in      the Czech Republic, Poland, Jordan and others.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Office User</dc:creator>
  <cp:lastModifiedBy>Borza Vladimir</cp:lastModifiedBy>
  <cp:revision>57</cp:revision>
  <cp:lastPrinted>2020-03-06T10:31:18Z</cp:lastPrinted>
  <dcterms:created xsi:type="dcterms:W3CDTF">2020-03-05T12:24:37Z</dcterms:created>
  <dcterms:modified xsi:type="dcterms:W3CDTF">2023-05-10T08:59:09Z</dcterms:modified>
</cp:coreProperties>
</file>